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298" r:id="rId5"/>
    <p:sldId id="295" r:id="rId6"/>
    <p:sldId id="297" r:id="rId7"/>
    <p:sldId id="271" r:id="rId8"/>
    <p:sldId id="272" r:id="rId9"/>
    <p:sldId id="273" r:id="rId10"/>
    <p:sldId id="287" r:id="rId11"/>
    <p:sldId id="288" r:id="rId12"/>
    <p:sldId id="276" r:id="rId13"/>
    <p:sldId id="277" r:id="rId14"/>
    <p:sldId id="278" r:id="rId15"/>
    <p:sldId id="279" r:id="rId16"/>
    <p:sldId id="291" r:id="rId17"/>
    <p:sldId id="292" r:id="rId18"/>
    <p:sldId id="286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00"/>
    <a:srgbClr val="F2EBF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3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110815-suresh\HP\HP-III\NHP-250815\PIP-revision\summary-ccomputation-component-wi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Summary!$B$4:$B$7</c:f>
              <c:strCache>
                <c:ptCount val="4"/>
                <c:pt idx="0">
                  <c:v>A.Hydromet Informatic  System (HIS) - 16.46 Cr</c:v>
                </c:pt>
                <c:pt idx="1">
                  <c:v>B.National Water Information Center - 23.0 Cr</c:v>
                </c:pt>
                <c:pt idx="2">
                  <c:v>C.Water Resources Operation and Planning - 35.0 Cr</c:v>
                </c:pt>
                <c:pt idx="3">
                  <c:v>D.Institutions and Capacity Building - 9.51 Cr</c:v>
                </c:pt>
              </c:strCache>
            </c:strRef>
          </c:cat>
          <c:val>
            <c:numRef>
              <c:f>Summary!$E$4:$E$7</c:f>
              <c:numCache>
                <c:formatCode>0.00</c:formatCode>
                <c:ptCount val="4"/>
                <c:pt idx="0">
                  <c:v>16.454999999999998</c:v>
                </c:pt>
                <c:pt idx="1">
                  <c:v>23</c:v>
                </c:pt>
                <c:pt idx="2">
                  <c:v>35</c:v>
                </c:pt>
                <c:pt idx="3">
                  <c:v>9.51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399636961267693"/>
          <c:y val="6.8745816915913971E-2"/>
          <c:w val="0.3366578359947997"/>
          <c:h val="0.890263373803581"/>
        </c:manualLayout>
      </c:layout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'A-Hydromet Informatic System'!$H$4:$H$5</c:f>
              <c:strCache>
                <c:ptCount val="2"/>
                <c:pt idx="0">
                  <c:v>Works</c:v>
                </c:pt>
                <c:pt idx="1">
                  <c:v>Consultancy</c:v>
                </c:pt>
              </c:strCache>
            </c:strRef>
          </c:cat>
          <c:val>
            <c:numRef>
              <c:f>'A-Hydromet Informatic System'!$I$4:$I$5</c:f>
              <c:numCache>
                <c:formatCode>General</c:formatCode>
                <c:ptCount val="2"/>
                <c:pt idx="0">
                  <c:v>435</c:v>
                </c:pt>
                <c:pt idx="1">
                  <c:v>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'A-Hydromet Informatic System'!$A$14:$A$16</c:f>
              <c:strCache>
                <c:ptCount val="3"/>
                <c:pt idx="0">
                  <c:v>Goods</c:v>
                </c:pt>
                <c:pt idx="1">
                  <c:v>Consultancy</c:v>
                </c:pt>
                <c:pt idx="2">
                  <c:v>Operation Cost</c:v>
                </c:pt>
              </c:strCache>
            </c:strRef>
          </c:cat>
          <c:val>
            <c:numRef>
              <c:f>'A-Hydromet Informatic System'!$B$14:$B$16</c:f>
              <c:numCache>
                <c:formatCode>General</c:formatCode>
                <c:ptCount val="3"/>
                <c:pt idx="0" formatCode="0">
                  <c:v>197.5</c:v>
                </c:pt>
                <c:pt idx="1">
                  <c:v>288</c:v>
                </c:pt>
                <c:pt idx="2">
                  <c:v>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17181506157925"/>
          <c:y val="0.32841359946285803"/>
          <c:w val="0.3366143919510064"/>
          <c:h val="0.48443020203869874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49212598425198E-2"/>
          <c:y val="7.1735563349310402E-2"/>
          <c:w val="0.63185931758530223"/>
          <c:h val="0.58924629381101257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'B-Nation Water Informatio Centr'!$G$4:$G$7</c:f>
              <c:strCache>
                <c:ptCount val="4"/>
                <c:pt idx="0">
                  <c:v>Consultancy</c:v>
                </c:pt>
                <c:pt idx="1">
                  <c:v>Training</c:v>
                </c:pt>
                <c:pt idx="2">
                  <c:v>Goods</c:v>
                </c:pt>
                <c:pt idx="3">
                  <c:v>Operational Costs</c:v>
                </c:pt>
              </c:strCache>
            </c:strRef>
          </c:cat>
          <c:val>
            <c:numRef>
              <c:f>'B-Nation Water Informatio Centr'!$H$4:$H$7</c:f>
              <c:numCache>
                <c:formatCode>General</c:formatCode>
                <c:ptCount val="4"/>
                <c:pt idx="0">
                  <c:v>1250</c:v>
                </c:pt>
                <c:pt idx="1">
                  <c:v>100</c:v>
                </c:pt>
                <c:pt idx="2">
                  <c:v>850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</c:plotArea>
    <c:legend>
      <c:legendPos val="r"/>
      <c:layout>
        <c:manualLayout>
          <c:xMode val="edge"/>
          <c:yMode val="edge"/>
          <c:x val="0.17537664041994747"/>
          <c:y val="0.70778314985249158"/>
          <c:w val="0.73114333677790333"/>
          <c:h val="0.27150199409076464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87550245030561E-2"/>
          <c:y val="0"/>
          <c:w val="0.63814657783161721"/>
          <c:h val="0.55643250866381522"/>
        </c:manualLayout>
      </c:layout>
      <c:doughnutChart>
        <c:varyColors val="1"/>
        <c:ser>
          <c:idx val="0"/>
          <c:order val="0"/>
          <c:dLbls>
            <c:dLbl>
              <c:idx val="1"/>
              <c:layout>
                <c:manualLayout>
                  <c:x val="2.331002331002331E-3"/>
                  <c:y val="3.09523751495360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2.142856741121721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'C-WR OPeration &amp; Planning'!$A$11:$A$15</c:f>
              <c:strCache>
                <c:ptCount val="5"/>
                <c:pt idx="0">
                  <c:v>Drilling through Outsourcing-Shallow (300 mts)</c:v>
                </c:pt>
                <c:pt idx="1">
                  <c:v>Water quality Sampling &amp; Analysis - Inorganic/Organic </c:v>
                </c:pt>
                <c:pt idx="2">
                  <c:v>Isotope Dating</c:v>
                </c:pt>
                <c:pt idx="3">
                  <c:v>Miscellaneous (tracer test, irrigation return flow, Monitoring, temperature measurment, chloride balance)-LS</c:v>
                </c:pt>
                <c:pt idx="4">
                  <c:v>Pilot Study at selected location for Aquifer remediation - LS</c:v>
                </c:pt>
              </c:strCache>
            </c:strRef>
          </c:cat>
          <c:val>
            <c:numRef>
              <c:f>'C-WR OPeration &amp; Planning'!$D$11:$D$15</c:f>
              <c:numCache>
                <c:formatCode>General</c:formatCode>
                <c:ptCount val="5"/>
                <c:pt idx="0">
                  <c:v>1260</c:v>
                </c:pt>
                <c:pt idx="1">
                  <c:v>80</c:v>
                </c:pt>
                <c:pt idx="2">
                  <c:v>105</c:v>
                </c:pt>
                <c:pt idx="3">
                  <c:v>475</c:v>
                </c:pt>
                <c:pt idx="4">
                  <c:v>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"/>
          <c:y val="0.55491244001266227"/>
          <c:w val="0.76196116219738275"/>
          <c:h val="0.37801441072453418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85126859142618"/>
          <c:y val="2.0339688616746406E-2"/>
          <c:w val="0.61507545931758589"/>
          <c:h val="0.68219248665817489"/>
        </c:manualLayout>
      </c:layout>
      <c:doughnutChart>
        <c:varyColors val="1"/>
        <c:ser>
          <c:idx val="0"/>
          <c:order val="0"/>
          <c:dLbls>
            <c:dLbl>
              <c:idx val="1"/>
              <c:layout>
                <c:manualLayout>
                  <c:x val="0"/>
                  <c:y val="5.555555555555545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2777777777777792E-2"/>
                  <c:y val="-4.1666666666666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'D-Capacity Building'!$B$20:$B$23</c:f>
              <c:strCache>
                <c:ptCount val="4"/>
                <c:pt idx="0">
                  <c:v>International Training </c:v>
                </c:pt>
                <c:pt idx="1">
                  <c:v>Domain specific training</c:v>
                </c:pt>
                <c:pt idx="2">
                  <c:v>Awareness Programme</c:v>
                </c:pt>
                <c:pt idx="3">
                  <c:v>Training on collaboration with USGS</c:v>
                </c:pt>
              </c:strCache>
            </c:strRef>
          </c:cat>
          <c:val>
            <c:numRef>
              <c:f>'D-Capacity Building'!$C$20:$C$23</c:f>
              <c:numCache>
                <c:formatCode>0</c:formatCode>
                <c:ptCount val="4"/>
                <c:pt idx="0">
                  <c:v>560</c:v>
                </c:pt>
                <c:pt idx="1">
                  <c:v>48</c:v>
                </c:pt>
                <c:pt idx="2">
                  <c:v>48</c:v>
                </c:pt>
                <c:pt idx="3">
                  <c:v>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141951006124229E-2"/>
          <c:y val="0.71979097503339884"/>
          <c:w val="0.6856049868766404"/>
          <c:h val="0.28020902496660149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7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6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3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0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E031-B26B-4C67-8B4E-881B81BE82D2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862F-1952-4A73-B171-C73BAA83E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295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National Hydrology Project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400800" cy="990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Central Ground Water Board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4648200"/>
            <a:ext cx="64008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WB Mission: 1-15 September 2015</a:t>
            </a:r>
          </a:p>
          <a:p>
            <a:pPr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14.09.15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74"/>
            <a:ext cx="4267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342900" indent="-342900"/>
            <a:r>
              <a:rPr lang="en-US" sz="2800" b="1" dirty="0" smtClean="0"/>
              <a:t>Component A: Hydromet </a:t>
            </a:r>
            <a:r>
              <a:rPr lang="en-US" sz="2800" b="1" dirty="0" err="1" smtClean="0"/>
              <a:t>Informatic</a:t>
            </a:r>
            <a:r>
              <a:rPr lang="en-US" sz="2800" b="1" dirty="0" smtClean="0"/>
              <a:t> System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838200"/>
            <a:ext cx="4382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1" indent="-236538">
              <a:buFont typeface="Arial" pitchFamily="34" charset="0"/>
              <a:buChar char="•"/>
            </a:pPr>
            <a:r>
              <a:rPr lang="en-US" sz="2400" b="1" dirty="0" smtClean="0"/>
              <a:t>Real </a:t>
            </a:r>
            <a:r>
              <a:rPr lang="en-US" sz="2400" b="1" dirty="0"/>
              <a:t>time </a:t>
            </a:r>
            <a:r>
              <a:rPr lang="en-US" sz="2400" b="1" dirty="0" smtClean="0"/>
              <a:t>Monitoring (60 </a:t>
            </a:r>
            <a:r>
              <a:rPr lang="en-US" sz="2400" b="1" dirty="0" err="1" smtClean="0"/>
              <a:t>Nos</a:t>
            </a:r>
            <a:r>
              <a:rPr lang="en-US" sz="2400" b="1" dirty="0" smtClean="0"/>
              <a:t>)</a:t>
            </a:r>
          </a:p>
          <a:p>
            <a:pPr marL="693738" lvl="2" indent="-236538">
              <a:buFont typeface="Arial" pitchFamily="34" charset="0"/>
              <a:buChar char="•"/>
            </a:pPr>
            <a:r>
              <a:rPr lang="en-US" sz="2400" b="1" dirty="0" smtClean="0"/>
              <a:t>Construction of PZ</a:t>
            </a:r>
          </a:p>
          <a:p>
            <a:pPr marL="693738" lvl="2" indent="-236538">
              <a:buFont typeface="Arial" pitchFamily="34" charset="0"/>
              <a:buChar char="•"/>
            </a:pPr>
            <a:r>
              <a:rPr lang="en-US" sz="2400" b="1" dirty="0" smtClean="0"/>
              <a:t>Installation of real-time monitoring systems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22" y="0"/>
            <a:ext cx="4761178" cy="673263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99900"/>
              </p:ext>
            </p:extLst>
          </p:nvPr>
        </p:nvGraphicFramePr>
        <p:xfrm>
          <a:off x="0" y="2590800"/>
          <a:ext cx="44712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664"/>
                <a:gridCol w="16255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Construction of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Pz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1150938" algn="l"/>
                        </a:tabLst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435 Lakh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DWLR (Telemetry) with WQ probe as services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1150938" algn="l"/>
                        </a:tabLst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255 Lakh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1150938" algn="l"/>
                        </a:tabLst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690Lakh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200938"/>
              </p:ext>
            </p:extLst>
          </p:nvPr>
        </p:nvGraphicFramePr>
        <p:xfrm>
          <a:off x="152400" y="40558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7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indent="-342900"/>
            <a:r>
              <a:rPr lang="en-US" sz="3600" b="1" dirty="0" smtClean="0"/>
              <a:t>Component A: Hydromet </a:t>
            </a:r>
            <a:r>
              <a:rPr lang="en-US" sz="3600" b="1" dirty="0" err="1" smtClean="0"/>
              <a:t>Informatic</a:t>
            </a:r>
            <a:r>
              <a:rPr lang="en-US" sz="3600" b="1" dirty="0" smtClean="0"/>
              <a:t> System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3180" y="685800"/>
            <a:ext cx="90432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n-US" sz="2400" b="1" dirty="0" smtClean="0"/>
              <a:t>Establishment </a:t>
            </a:r>
            <a:r>
              <a:rPr lang="en-US" sz="2400" b="1" dirty="0"/>
              <a:t>of Centre of excellence at </a:t>
            </a:r>
            <a:r>
              <a:rPr lang="en-US" sz="2400" b="1" dirty="0" smtClean="0"/>
              <a:t>Faridabad (</a:t>
            </a:r>
            <a:r>
              <a:rPr lang="en-US" sz="2400" b="1" dirty="0" err="1" smtClean="0"/>
              <a:t>Rs</a:t>
            </a:r>
            <a:r>
              <a:rPr lang="en-US" sz="2400" b="1" dirty="0" smtClean="0"/>
              <a:t> 956 Lakh)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smtClean="0"/>
              <a:t>Centre would provide facility for modeling for CGWB offices &amp; for State Agencies on request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400" b="1" dirty="0" smtClean="0"/>
              <a:t>Financial implications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400" b="1" dirty="0" smtClean="0"/>
              <a:t>Goods 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smtClean="0"/>
              <a:t>HW 			: 	26 Lakh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smtClean="0"/>
              <a:t>SW 			:	99 Lakh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smtClean="0"/>
              <a:t>AMC			:	63 Lakh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smtClean="0"/>
              <a:t>Centre Establishment	 : 	10 Lakh</a:t>
            </a:r>
          </a:p>
          <a:p>
            <a:pPr marL="236537" lvl="2">
              <a:tabLst>
                <a:tab pos="457200" algn="l"/>
                <a:tab pos="574675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</a:p>
          <a:p>
            <a:pPr marL="457200" lvl="2" indent="-457200">
              <a:buFont typeface="Arial" pitchFamily="34" charset="0"/>
              <a:buChar char="•"/>
            </a:pPr>
            <a:r>
              <a:rPr lang="en-US" sz="2400" b="1" dirty="0"/>
              <a:t>Consultancy</a:t>
            </a:r>
            <a:r>
              <a:rPr lang="en-US" sz="2400" b="1" dirty="0" smtClean="0"/>
              <a:t> :	288 Lakh</a:t>
            </a:r>
          </a:p>
          <a:p>
            <a:pPr marL="515938" lvl="1"/>
            <a:r>
              <a:rPr lang="en-US" sz="2400" dirty="0" smtClean="0"/>
              <a:t>Hiring of consultant Level 1</a:t>
            </a:r>
          </a:p>
          <a:p>
            <a:pPr marL="515938" lvl="1"/>
            <a:r>
              <a:rPr lang="en-US" sz="2400" dirty="0" smtClean="0"/>
              <a:t>@ </a:t>
            </a:r>
            <a:r>
              <a:rPr lang="en-US" sz="2400" dirty="0" err="1" smtClean="0"/>
              <a:t>Rs</a:t>
            </a:r>
            <a:r>
              <a:rPr lang="en-US" sz="2400" dirty="0" smtClean="0"/>
              <a:t> 6 Lakh/month for 48 months</a:t>
            </a:r>
          </a:p>
          <a:p>
            <a:pPr marL="0" lvl="1"/>
            <a:endParaRPr lang="en-US" sz="2400" b="1" dirty="0" smtClean="0"/>
          </a:p>
          <a:p>
            <a:pPr lvl="1" indent="-457200">
              <a:buFont typeface="Arial" pitchFamily="34" charset="0"/>
              <a:buChar char="•"/>
            </a:pPr>
            <a:r>
              <a:rPr lang="en-US" sz="2400" b="1" dirty="0" smtClean="0"/>
              <a:t>Operation Cost:	470 Lakh</a:t>
            </a:r>
          </a:p>
          <a:p>
            <a:pPr marL="515938" lvl="1" indent="-58738" defTabSz="515938"/>
            <a:r>
              <a:rPr lang="en-US" sz="2400" b="1" dirty="0"/>
              <a:t>	</a:t>
            </a:r>
            <a:r>
              <a:rPr lang="en-US" sz="2400" dirty="0" smtClean="0"/>
              <a:t>Hiring of Consultant Level 2 @ Rs0.5 Lakh/month for 84 months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40606"/>
              </p:ext>
            </p:extLst>
          </p:nvPr>
        </p:nvGraphicFramePr>
        <p:xfrm>
          <a:off x="5181600" y="3276600"/>
          <a:ext cx="3962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9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Component B: up-gradation of </a:t>
            </a:r>
            <a:r>
              <a:rPr lang="en-US" sz="3600" b="1" dirty="0" err="1" smtClean="0"/>
              <a:t>eGEMS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691322"/>
              </p:ext>
            </p:extLst>
          </p:nvPr>
        </p:nvGraphicFramePr>
        <p:xfrm>
          <a:off x="6172200" y="1142772"/>
          <a:ext cx="3810000" cy="408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909935"/>
            <a:ext cx="5562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Total outlay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2300 Lakh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Scope of work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Design, Development  and Implementation of Additional Modules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e-GEMS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Integration of data of all States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Training for users of all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marL="400050" lvl="1" indent="-40005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Benefits/Outcome</a:t>
            </a:r>
          </a:p>
          <a:p>
            <a:pPr marL="857250" lvl="2" indent="-4000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to get a standardized database </a:t>
            </a:r>
          </a:p>
          <a:p>
            <a:pPr marL="857250" lvl="2" indent="-40005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 financial implication for the States</a:t>
            </a:r>
          </a:p>
          <a:p>
            <a:pPr marL="857250" lvl="2" indent="-4000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Easy storage, retrieval &amp; analysis</a:t>
            </a:r>
          </a:p>
          <a:p>
            <a:pPr marL="857250" lvl="2" indent="-4000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CGWB database available for planning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98322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2400" b="1" dirty="0" smtClean="0"/>
              <a:t>Component C: </a:t>
            </a:r>
            <a:br>
              <a:rPr lang="en-US" sz="2400" b="1" dirty="0" smtClean="0"/>
            </a:br>
            <a:r>
              <a:rPr lang="en-US" sz="2400" b="1" dirty="0" smtClean="0"/>
              <a:t>PDS Study in sub-basin above </a:t>
            </a:r>
            <a:r>
              <a:rPr lang="en-US" sz="2400" b="1" dirty="0" err="1" smtClean="0"/>
              <a:t>Ramganga</a:t>
            </a:r>
            <a:r>
              <a:rPr lang="en-US" sz="2400" b="1" dirty="0" smtClean="0"/>
              <a:t> confluence of </a:t>
            </a:r>
            <a:r>
              <a:rPr lang="en-US" sz="2400" b="1" dirty="0" err="1" smtClean="0"/>
              <a:t>Ganga</a:t>
            </a:r>
            <a:r>
              <a:rPr lang="en-US" sz="2400" b="1" dirty="0" smtClean="0"/>
              <a:t> Basin</a:t>
            </a:r>
            <a:br>
              <a:rPr lang="en-US" sz="2400" b="1" dirty="0" smtClean="0"/>
            </a:br>
            <a:endParaRPr lang="en-US" sz="24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863277"/>
              </p:ext>
            </p:extLst>
          </p:nvPr>
        </p:nvGraphicFramePr>
        <p:xfrm>
          <a:off x="5029200" y="1186797"/>
          <a:ext cx="5448300" cy="624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186934"/>
            <a:ext cx="449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Total Outlays: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2400 Lakh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Scope of work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Drilling of wells down to 300 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bgl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Water quality sampling &amp; analysis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Isotope dating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Surface water –groundwater interaction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Aquifer response modeling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Pilot study at select locations for aquifer remediation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Outcome: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Demarcation of contaminated zones within aquifer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Aquifer-stream relationship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Feasibility of aquifer remediation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200" b="1" dirty="0" smtClean="0"/>
              <a:t>Component C: </a:t>
            </a:r>
            <a:br>
              <a:rPr lang="en-US" sz="2200" b="1" dirty="0" smtClean="0"/>
            </a:br>
            <a:r>
              <a:rPr lang="en-US" sz="2200" b="1" dirty="0" smtClean="0"/>
              <a:t>Consultancy for Basin Management Studies in 10 basins along with CWC</a:t>
            </a:r>
            <a:endParaRPr lang="en-US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3181" y="838201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Financial Outlay : 11.0 Cr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10 basins identified by CWC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6112"/>
              </p:ext>
            </p:extLst>
          </p:nvPr>
        </p:nvGraphicFramePr>
        <p:xfrm>
          <a:off x="3657600" y="2590800"/>
          <a:ext cx="4787900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79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First 3 years of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Bharatpuzha</a:t>
                      </a: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Kerala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2.Son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Chambal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Theesta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4 year onwards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6.Subarnarekha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Damodar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Pennar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U.Godavari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U.Mahanadi</a:t>
                      </a: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up to </a:t>
                      </a:r>
                      <a:r>
                        <a:rPr lang="en-US" sz="20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Hirakud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9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Component D: Capacity building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16129"/>
              </p:ext>
            </p:extLst>
          </p:nvPr>
        </p:nvGraphicFramePr>
        <p:xfrm>
          <a:off x="76201" y="838200"/>
          <a:ext cx="5486400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468"/>
                <a:gridCol w="1707855"/>
                <a:gridCol w="926275"/>
                <a:gridCol w="1923802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S.No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in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Lakh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 of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Beneficiaries /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 training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Training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560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Domain specific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training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15-20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Awareness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Programme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75-100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Training on collaboration with </a:t>
                      </a: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USGS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  per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MoU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to be signed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951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914231"/>
              </p:ext>
            </p:extLst>
          </p:nvPr>
        </p:nvGraphicFramePr>
        <p:xfrm>
          <a:off x="5410200" y="1066800"/>
          <a:ext cx="457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7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NHP : CGWB support to the States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123" y="806245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Real-time Water Quality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monitoring: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pilot </a:t>
            </a:r>
            <a:r>
              <a:rPr lang="en-US" dirty="0">
                <a:latin typeface="Arial" pitchFamily="34" charset="0"/>
                <a:cs typeface="Arial" pitchFamily="34" charset="0"/>
              </a:rPr>
              <a:t>study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show </a:t>
            </a:r>
            <a:r>
              <a:rPr lang="en-US" dirty="0">
                <a:latin typeface="Arial" pitchFamily="34" charset="0"/>
                <a:cs typeface="Arial" pitchFamily="34" charset="0"/>
              </a:rPr>
              <a:t>case the outcome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Pave </a:t>
            </a:r>
            <a:r>
              <a:rPr lang="en-US" dirty="0">
                <a:latin typeface="Arial" pitchFamily="34" charset="0"/>
                <a:cs typeface="Arial" pitchFamily="34" charset="0"/>
              </a:rPr>
              <a:t>way for lateral expansion into other parts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country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Could </a:t>
            </a:r>
            <a:r>
              <a:rPr lang="en-US" dirty="0">
                <a:latin typeface="Arial" pitchFamily="34" charset="0"/>
                <a:cs typeface="Arial" pitchFamily="34" charset="0"/>
              </a:rPr>
              <a:t>be jointly taken up by CGWB &amp; State Groundwater Departments for strengthening the water quality monitoring on priority basis.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eGEMS would provide a common platform for all State groundwater departments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host the data on a common platform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easy storage, retrieval and analysis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 cost </a:t>
            </a:r>
            <a:r>
              <a:rPr lang="en-US" dirty="0">
                <a:latin typeface="Arial" pitchFamily="34" charset="0"/>
                <a:cs typeface="Arial" pitchFamily="34" charset="0"/>
              </a:rPr>
              <a:t>on the participating agencies.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Transfer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 knowledge and technology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Results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studies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>
                <a:latin typeface="Arial" pitchFamily="34" charset="0"/>
                <a:cs typeface="Arial" pitchFamily="34" charset="0"/>
              </a:rPr>
              <a:t>being shared with State agencies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Results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studies to be carried out in NHP would be shared with 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concerned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Domain specific trainings &amp; awareness campaign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Knowledge </a:t>
            </a:r>
            <a:r>
              <a:rPr lang="en-US" dirty="0">
                <a:latin typeface="Arial" pitchFamily="34" charset="0"/>
                <a:cs typeface="Arial" pitchFamily="34" charset="0"/>
              </a:rPr>
              <a:t>&amp; technology transfer to all participating agencies and other Stake holders through interactions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Documents to be shared at </a:t>
            </a:r>
            <a:r>
              <a:rPr lang="en-US" dirty="0">
                <a:latin typeface="Arial" pitchFamily="34" charset="0"/>
                <a:cs typeface="Arial" pitchFamily="34" charset="0"/>
              </a:rPr>
              <a:t>appropriate platform for knowledge dissemination.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Regional Directors of the Regions would offer technical guidance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when sought by the State Groundwater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Departments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NHP : What CGWB needs from States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States may place their request on what is expected from CGWB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On request from the States, respective Regional Directors would extend all cooperation in meeting the demand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0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667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3200" b="1" dirty="0" smtClean="0"/>
              <a:t>Thanks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24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HP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Hydrology </a:t>
            </a:r>
            <a:r>
              <a:rPr lang="en-US" dirty="0">
                <a:solidFill>
                  <a:schemeClr val="tx1"/>
                </a:solidFill>
              </a:rPr>
              <a:t>Project </a:t>
            </a:r>
            <a:r>
              <a:rPr lang="en-US" dirty="0" smtClean="0">
                <a:solidFill>
                  <a:schemeClr val="tx1"/>
                </a:solidFill>
              </a:rPr>
              <a:t>I: 9 Peninsular States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Strengthening </a:t>
            </a:r>
            <a:r>
              <a:rPr lang="en-US" sz="2000" dirty="0">
                <a:solidFill>
                  <a:schemeClr val="tx1"/>
                </a:solidFill>
              </a:rPr>
              <a:t>of Ground Water monitoring </a:t>
            </a:r>
            <a:r>
              <a:rPr lang="en-US" sz="2000" dirty="0" smtClean="0">
                <a:solidFill>
                  <a:schemeClr val="tx1"/>
                </a:solidFill>
              </a:rPr>
              <a:t>network</a:t>
            </a:r>
            <a:endParaRPr lang="en-US" dirty="0" smtClean="0">
              <a:solidFill>
                <a:schemeClr val="tx1"/>
              </a:solidFill>
            </a:endParaRP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Standardization of methodologies for data collection &amp; validation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Infrastructure development: labs &amp; building 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Institutional strengthening including capacity building and Software development for data processing, storage and </a:t>
            </a:r>
            <a:r>
              <a:rPr lang="en-US" sz="2000" dirty="0" smtClean="0">
                <a:solidFill>
                  <a:schemeClr val="tx1"/>
                </a:solidFill>
              </a:rPr>
              <a:t>dissemination</a:t>
            </a:r>
          </a:p>
          <a:p>
            <a:pPr lvl="2" indent="-515938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Achievements</a:t>
            </a:r>
          </a:p>
          <a:p>
            <a:pPr lvl="3" indent="-515938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2239 </a:t>
            </a:r>
            <a:r>
              <a:rPr lang="en-US" dirty="0">
                <a:solidFill>
                  <a:schemeClr val="tx1"/>
                </a:solidFill>
              </a:rPr>
              <a:t>observation wells have been constructed </a:t>
            </a:r>
            <a:endParaRPr lang="en-US" dirty="0" smtClean="0">
              <a:solidFill>
                <a:schemeClr val="tx1"/>
              </a:solidFill>
            </a:endParaRPr>
          </a:p>
          <a:p>
            <a:pPr lvl="3" indent="-515938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Computer </a:t>
            </a: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centre</a:t>
            </a:r>
            <a:r>
              <a:rPr lang="en-US" dirty="0">
                <a:solidFill>
                  <a:schemeClr val="tx1"/>
                </a:solidFill>
              </a:rPr>
              <a:t> has been set up and water quality laboratories had been upgraded. </a:t>
            </a:r>
          </a:p>
          <a:p>
            <a:pPr lvl="3" indent="-515938" algn="just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Dedicated ground water processing and application software, named as Groundwater Estimation and Management System (GEMS) has been developed for Ground Water Data Processing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374"/>
            <a:ext cx="77724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HP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957187" cy="6096000"/>
          </a:xfrm>
        </p:spPr>
        <p:txBody>
          <a:bodyPr>
            <a:normAutofit fontScale="70000" lnSpcReduction="20000"/>
          </a:bodyPr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Hydrology </a:t>
            </a:r>
            <a:r>
              <a:rPr lang="en-US" sz="2900" b="1" dirty="0">
                <a:solidFill>
                  <a:schemeClr val="tx1"/>
                </a:solidFill>
              </a:rPr>
              <a:t>Project </a:t>
            </a:r>
            <a:r>
              <a:rPr lang="en-US" sz="2900" b="1" dirty="0" smtClean="0">
                <a:solidFill>
                  <a:schemeClr val="tx1"/>
                </a:solidFill>
              </a:rPr>
              <a:t>II: 13 States </a:t>
            </a:r>
          </a:p>
          <a:p>
            <a:pPr marL="574675" lvl="1" indent="-293688" algn="just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Objectives</a:t>
            </a:r>
          </a:p>
          <a:p>
            <a:pPr marL="796925" lvl="2" indent="-280988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Institutional Strengthening</a:t>
            </a:r>
          </a:p>
          <a:p>
            <a:pPr marL="796925" lvl="2" indent="-280988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Horizontal </a:t>
            </a:r>
            <a:r>
              <a:rPr lang="en-US" sz="2600" dirty="0">
                <a:solidFill>
                  <a:schemeClr val="tx1"/>
                </a:solidFill>
              </a:rPr>
              <a:t>Expansion in four new States covering Goa, Himachal Pradesh, Punjab &amp; Pondicherry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796925" lvl="2" indent="-280988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Vertical </a:t>
            </a:r>
            <a:r>
              <a:rPr lang="en-US" sz="2600" dirty="0">
                <a:solidFill>
                  <a:schemeClr val="tx1"/>
                </a:solidFill>
              </a:rPr>
              <a:t>Extension in the 9HP-I peninsular States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796925" lvl="2" indent="-515938" algn="just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Achievements</a:t>
            </a:r>
          </a:p>
          <a:p>
            <a:pPr marL="796925" lvl="2" indent="-280988" algn="just">
              <a:buFont typeface="Arial" pitchFamily="34" charset="0"/>
              <a:buChar char="•"/>
            </a:pPr>
            <a:r>
              <a:rPr lang="en-US" sz="2900" b="1" dirty="0">
                <a:solidFill>
                  <a:schemeClr val="tx1"/>
                </a:solidFill>
              </a:rPr>
              <a:t>Institutional Strengthening 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marL="1150938" lvl="0" indent="-354013" algn="just">
              <a:buFont typeface="Arial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19 Server &amp; 59 Workstation have been procured for up-gradation of data centre</a:t>
            </a:r>
            <a:endParaRPr lang="en-US" sz="2600" dirty="0">
              <a:solidFill>
                <a:schemeClr val="tx1"/>
              </a:solidFill>
            </a:endParaRPr>
          </a:p>
          <a:p>
            <a:pPr marL="1150938" lvl="0" indent="-354013" algn="just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Awareness </a:t>
            </a:r>
            <a:r>
              <a:rPr lang="en-GB" sz="2600" dirty="0">
                <a:solidFill>
                  <a:schemeClr val="tx1"/>
                </a:solidFill>
              </a:rPr>
              <a:t>raising programs </a:t>
            </a:r>
            <a:r>
              <a:rPr lang="en-GB" sz="2600" dirty="0" smtClean="0">
                <a:solidFill>
                  <a:schemeClr val="tx1"/>
                </a:solidFill>
              </a:rPr>
              <a:t>– 32 </a:t>
            </a:r>
            <a:r>
              <a:rPr lang="en-GB" sz="2600" dirty="0" err="1" smtClean="0">
                <a:solidFill>
                  <a:schemeClr val="tx1"/>
                </a:solidFill>
              </a:rPr>
              <a:t>Nos</a:t>
            </a:r>
            <a:r>
              <a:rPr lang="en-GB" sz="2600" dirty="0" smtClean="0">
                <a:solidFill>
                  <a:schemeClr val="tx1"/>
                </a:solidFill>
              </a:rPr>
              <a:t> </a:t>
            </a:r>
          </a:p>
          <a:p>
            <a:pPr marL="1150938" lvl="0" indent="-354013" algn="just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Domain </a:t>
            </a:r>
            <a:r>
              <a:rPr lang="en-GB" sz="2600" dirty="0">
                <a:solidFill>
                  <a:schemeClr val="tx1"/>
                </a:solidFill>
              </a:rPr>
              <a:t>specific training </a:t>
            </a:r>
            <a:r>
              <a:rPr lang="en-GB" sz="2600" dirty="0" smtClean="0">
                <a:solidFill>
                  <a:schemeClr val="tx1"/>
                </a:solidFill>
              </a:rPr>
              <a:t>-  27</a:t>
            </a:r>
            <a:endParaRPr lang="en-US" sz="2600" dirty="0">
              <a:solidFill>
                <a:schemeClr val="tx1"/>
              </a:solidFill>
            </a:endParaRPr>
          </a:p>
          <a:p>
            <a:pPr marL="1150938" indent="-354013" algn="just">
              <a:buFont typeface="Arial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Officers of CGWB deputed for 8 International Training </a:t>
            </a:r>
            <a:r>
              <a:rPr lang="en-GB" sz="2600" dirty="0" smtClean="0">
                <a:solidFill>
                  <a:schemeClr val="tx1"/>
                </a:solidFill>
              </a:rPr>
              <a:t>courses</a:t>
            </a:r>
          </a:p>
          <a:p>
            <a:pPr marL="1150938" indent="-354013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Development </a:t>
            </a:r>
            <a:r>
              <a:rPr lang="en-US" sz="2600" dirty="0">
                <a:solidFill>
                  <a:schemeClr val="tx1"/>
                </a:solidFill>
              </a:rPr>
              <a:t>of e-GEMS, web based solution for Ground water data processing software (GEMS) and is to be hosted </a:t>
            </a:r>
          </a:p>
          <a:p>
            <a:pPr marL="796925" lvl="3" indent="-280988" algn="just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Horizontal </a:t>
            </a:r>
            <a:r>
              <a:rPr lang="en-US" sz="2900" b="1" dirty="0">
                <a:solidFill>
                  <a:schemeClr val="tx1"/>
                </a:solidFill>
              </a:rPr>
              <a:t>Expansion: </a:t>
            </a:r>
          </a:p>
          <a:p>
            <a:pPr marL="1195388" lvl="3" indent="-398463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PZ </a:t>
            </a:r>
            <a:r>
              <a:rPr lang="en-US" sz="2600" dirty="0">
                <a:solidFill>
                  <a:schemeClr val="tx1"/>
                </a:solidFill>
              </a:rPr>
              <a:t>constructed in new </a:t>
            </a:r>
            <a:r>
              <a:rPr lang="en-US" sz="2600" dirty="0" smtClean="0">
                <a:solidFill>
                  <a:schemeClr val="tx1"/>
                </a:solidFill>
              </a:rPr>
              <a:t>States(Goa -49; Punjab -65)</a:t>
            </a:r>
            <a:endParaRPr lang="en-US" sz="2600" dirty="0">
              <a:solidFill>
                <a:schemeClr val="tx1"/>
              </a:solidFill>
            </a:endParaRPr>
          </a:p>
          <a:p>
            <a:pPr marL="796925" lvl="3" indent="-280988" algn="just">
              <a:buFont typeface="Arial" pitchFamily="34" charset="0"/>
              <a:buChar char="•"/>
            </a:pPr>
            <a:r>
              <a:rPr lang="en-US" sz="2900" b="1" dirty="0">
                <a:solidFill>
                  <a:schemeClr val="tx1"/>
                </a:solidFill>
              </a:rPr>
              <a:t>Vertical expansion: </a:t>
            </a:r>
          </a:p>
          <a:p>
            <a:pPr marL="1150938" lvl="3" indent="-41275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Groundwater Modeling software</a:t>
            </a:r>
          </a:p>
          <a:p>
            <a:pPr marL="1150938" lvl="3" indent="-41275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PDS</a:t>
            </a:r>
            <a:endParaRPr lang="en-US" sz="2600" dirty="0">
              <a:solidFill>
                <a:schemeClr val="tx1"/>
              </a:solidFill>
            </a:endParaRPr>
          </a:p>
          <a:p>
            <a:pPr marL="1371600" lvl="4" indent="-280988" algn="just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Pilot Project on Aquifer Mapping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371600" lvl="4" indent="-280988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Planning &amp; designing of AR structures in sub urban of Chennai</a:t>
            </a:r>
            <a:endParaRPr lang="en-US" sz="2600" dirty="0">
              <a:solidFill>
                <a:schemeClr val="tx1"/>
              </a:solidFill>
            </a:endParaRPr>
          </a:p>
          <a:p>
            <a:pPr lvl="3" indent="-280988" algn="just">
              <a:buFont typeface="Arial" pitchFamily="34" charset="0"/>
              <a:buChar char="•"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eGEMS- Outlines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  <a:noFill/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charset="2"/>
              <a:buChar char="§"/>
            </a:pPr>
            <a:r>
              <a:rPr lang="en-I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Internet based </a:t>
            </a: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 platform </a:t>
            </a:r>
            <a:r>
              <a:rPr lang="en-I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independent system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I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Client access from web browsers</a:t>
            </a:r>
          </a:p>
          <a:p>
            <a:pPr marL="800100" lvl="1" indent="-457200" algn="just">
              <a:buFont typeface="Wingdings" charset="2"/>
              <a:buChar char="§"/>
            </a:pPr>
            <a:r>
              <a:rPr lang="en-IN" sz="3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software requirement at user end – Web browser and internet access needed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I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Single, centralized data store for databases. 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I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Scalable to user </a:t>
            </a: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requirement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 participating States &amp; CGWB to host data in a centralized repository.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IN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 Access</a:t>
            </a:r>
          </a:p>
          <a:p>
            <a:pPr marL="914400" lvl="1" indent="-457200" algn="just">
              <a:buFont typeface="Wingdings" charset="2"/>
              <a:buChar char="§"/>
            </a:pPr>
            <a:r>
              <a:rPr lang="en-IN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Currently data access is only for State/CGWB authorised persons only</a:t>
            </a:r>
          </a:p>
          <a:p>
            <a:pPr marL="914400" lvl="1" indent="-457200" algn="just">
              <a:buFont typeface="Wingdings" charset="2"/>
              <a:buChar char="§"/>
            </a:pPr>
            <a:r>
              <a:rPr lang="en-IN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CGWB Data can be accessed by all participating agencies </a:t>
            </a:r>
          </a:p>
          <a:p>
            <a:pPr marL="914400" lvl="1" indent="-457200" algn="just">
              <a:buFont typeface="Wingdings" charset="2"/>
              <a:buChar char="§"/>
            </a:pPr>
            <a:r>
              <a:rPr lang="en-IN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of concerned State to be viewed &amp; changed only by the concerned State . </a:t>
            </a:r>
          </a:p>
        </p:txBody>
      </p:sp>
    </p:spTree>
    <p:extLst>
      <p:ext uri="{BB962C8B-B14F-4D97-AF65-F5344CB8AC3E}">
        <p14:creationId xmlns:p14="http://schemas.microsoft.com/office/powerpoint/2010/main" val="30057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374"/>
            <a:ext cx="77724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Role &amp; Responsibilities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696201" cy="42672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Standardization of structure for data storage by the State agencies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Optimization of network for monitoring of water levels &amp; water quality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Knowledge Sharing through trainings, meetings &amp; sharing of reports &amp; findings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Technical assistance to State Agencies on any specific requests</a:t>
            </a:r>
          </a:p>
        </p:txBody>
      </p:sp>
    </p:spTree>
    <p:extLst>
      <p:ext uri="{BB962C8B-B14F-4D97-AF65-F5344CB8AC3E}">
        <p14:creationId xmlns:p14="http://schemas.microsoft.com/office/powerpoint/2010/main" val="2449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Groundwater Issues for consideration in NHP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3181" y="1295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</a:rPr>
              <a:t>Requirement of Uniform Data structure for storage &amp; retrieval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dirty="0">
                <a:solidFill>
                  <a:prstClr val="black"/>
                </a:solidFill>
              </a:rPr>
              <a:t>easy data sharing.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Concurrence </a:t>
            </a:r>
            <a:r>
              <a:rPr lang="en-US" sz="2400" dirty="0">
                <a:solidFill>
                  <a:prstClr val="black"/>
                </a:solidFill>
              </a:rPr>
              <a:t>of State agencies </a:t>
            </a:r>
            <a:r>
              <a:rPr lang="en-US" sz="2400" dirty="0" smtClean="0">
                <a:solidFill>
                  <a:prstClr val="black"/>
                </a:solidFill>
              </a:rPr>
              <a:t>required for storage &amp; sharing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13 participating agencies have agreed to host data but the ownership rests with State agencies only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Constraints – Different Data </a:t>
            </a:r>
            <a:r>
              <a:rPr lang="en-US" sz="2400" dirty="0">
                <a:solidFill>
                  <a:prstClr val="black"/>
                </a:solidFill>
              </a:rPr>
              <a:t>pricing policy of different State governments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2"/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</a:rPr>
              <a:t>More </a:t>
            </a:r>
            <a:r>
              <a:rPr lang="en-US" sz="2400" b="1" dirty="0">
                <a:solidFill>
                  <a:prstClr val="black"/>
                </a:solidFill>
              </a:rPr>
              <a:t>than one department monitoring groundwater for levels and quality as per their </a:t>
            </a:r>
            <a:r>
              <a:rPr lang="en-US" sz="2400" b="1" dirty="0" smtClean="0">
                <a:solidFill>
                  <a:prstClr val="black"/>
                </a:solidFill>
              </a:rPr>
              <a:t>mandates in each State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Need for a nodal department for consolidation for </a:t>
            </a:r>
            <a:r>
              <a:rPr lang="en-US" sz="2400" dirty="0">
                <a:solidFill>
                  <a:prstClr val="black"/>
                </a:solidFill>
              </a:rPr>
              <a:t>each State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Act as </a:t>
            </a:r>
            <a:r>
              <a:rPr lang="en-US" sz="2400" dirty="0">
                <a:solidFill>
                  <a:prstClr val="black"/>
                </a:solidFill>
              </a:rPr>
              <a:t>pivotal point for data migration and sharing. </a:t>
            </a:r>
          </a:p>
        </p:txBody>
      </p:sp>
    </p:spTree>
    <p:extLst>
      <p:ext uri="{BB962C8B-B14F-4D97-AF65-F5344CB8AC3E}">
        <p14:creationId xmlns:p14="http://schemas.microsoft.com/office/powerpoint/2010/main" val="22856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indent="-285750"/>
            <a:r>
              <a:rPr lang="en-US" sz="3600" b="1" dirty="0"/>
              <a:t>Project Objectives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3181" y="8382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Real-time </a:t>
            </a:r>
            <a:r>
              <a:rPr lang="en-US" sz="2400" b="1" dirty="0"/>
              <a:t>Water quality monitoring </a:t>
            </a:r>
            <a:r>
              <a:rPr lang="en-US" sz="2400" dirty="0"/>
              <a:t>in the coastal aquifer system in Tamil Nadu &amp; Puducherry </a:t>
            </a:r>
            <a:r>
              <a:rPr lang="en-US" sz="2400" b="1" dirty="0"/>
              <a:t>as pilot study </a:t>
            </a:r>
            <a:r>
              <a:rPr lang="en-US" sz="2400" dirty="0"/>
              <a:t>before taking up on a large </a:t>
            </a:r>
            <a:r>
              <a:rPr lang="en-US" sz="2400" dirty="0" smtClean="0"/>
              <a:t>scale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/>
              <a:t>up-gradation of </a:t>
            </a:r>
            <a:r>
              <a:rPr lang="en-US" sz="2400" b="1" dirty="0" smtClean="0"/>
              <a:t>eGEMS </a:t>
            </a:r>
            <a:r>
              <a:rPr lang="en-US" sz="2400" dirty="0" smtClean="0"/>
              <a:t>: Creation </a:t>
            </a:r>
            <a:r>
              <a:rPr lang="en-US" sz="2400" dirty="0"/>
              <a:t>of Standardized scientific database for groundwater, for the whole country on a single </a:t>
            </a:r>
            <a:r>
              <a:rPr lang="en-US" sz="2400" dirty="0" smtClean="0"/>
              <a:t>platform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Capacity building: </a:t>
            </a:r>
            <a:r>
              <a:rPr lang="en-US" sz="2400" dirty="0" smtClean="0"/>
              <a:t>Through </a:t>
            </a:r>
            <a:r>
              <a:rPr lang="en-US" sz="2400" dirty="0"/>
              <a:t>international exposure &amp; transfer of knowledge through domain specific training to State Govt. </a:t>
            </a:r>
            <a:r>
              <a:rPr lang="en-US" sz="2400" dirty="0" smtClean="0"/>
              <a:t>officers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Basin Management Plan:  </a:t>
            </a:r>
            <a:r>
              <a:rPr lang="en-US" sz="2400" dirty="0" smtClean="0"/>
              <a:t>Preparation </a:t>
            </a:r>
            <a:r>
              <a:rPr lang="en-US" sz="2400" dirty="0"/>
              <a:t>of basin management plan for 10 basin along with CWC through consultancy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40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indent="-285750"/>
            <a:r>
              <a:rPr lang="en-US" sz="3600" b="1" dirty="0"/>
              <a:t>Project Success Indicators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Establishment </a:t>
            </a:r>
            <a:r>
              <a:rPr lang="en-US" sz="2400" dirty="0"/>
              <a:t>of real time water quality monitoring system in parts of Tamil Nadu &amp; Puducherry </a:t>
            </a:r>
            <a:r>
              <a:rPr lang="en-US" sz="2400" dirty="0" smtClean="0"/>
              <a:t>Coast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Availability of standardized scientific database for whole the country on the same format &amp; platform</a:t>
            </a:r>
            <a:r>
              <a:rPr lang="en-US" sz="2400" dirty="0" smtClean="0"/>
              <a:t>.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Number of Trained officers in the Board &amp; in </a:t>
            </a:r>
            <a:r>
              <a:rPr lang="en-US" sz="2400" dirty="0" smtClean="0"/>
              <a:t>States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Basin Management Plan for 10 </a:t>
            </a:r>
            <a:r>
              <a:rPr lang="en-US" sz="2400" dirty="0" smtClean="0"/>
              <a:t>basins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86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374"/>
            <a:ext cx="8839200" cy="6889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Proposed Financial Outlay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019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Total outlay : Rs  83.97 Cr</a:t>
            </a:r>
            <a:endParaRPr lang="en-US" sz="24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089101"/>
              </p:ext>
            </p:extLst>
          </p:nvPr>
        </p:nvGraphicFramePr>
        <p:xfrm>
          <a:off x="838200" y="990599"/>
          <a:ext cx="8153400" cy="549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3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1120</Words>
  <Application>Microsoft Office PowerPoint</Application>
  <PresentationFormat>On-screen Show (4:3)</PresentationFormat>
  <Paragraphs>201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National Hydrology Project</vt:lpstr>
      <vt:lpstr>HP I</vt:lpstr>
      <vt:lpstr>HP II</vt:lpstr>
      <vt:lpstr>eGEMS- Outlines</vt:lpstr>
      <vt:lpstr>Role &amp; Responsibilities</vt:lpstr>
      <vt:lpstr>Groundwater Issues for consideration in NHP</vt:lpstr>
      <vt:lpstr>Project Objectives</vt:lpstr>
      <vt:lpstr>Project Success Indicators</vt:lpstr>
      <vt:lpstr>Proposed Financial Outlay</vt:lpstr>
      <vt:lpstr>Component A: Hydromet Informatic System </vt:lpstr>
      <vt:lpstr>Component A: Hydromet Informatic System </vt:lpstr>
      <vt:lpstr>Component B: up-gradation of eGEMS</vt:lpstr>
      <vt:lpstr>Component C:  PDS Study in sub-basin above Ramganga confluence of Ganga Basin </vt:lpstr>
      <vt:lpstr>Component C:  Consultancy for Basin Management Studies in 10 basins along with CWC</vt:lpstr>
      <vt:lpstr>Component D: Capacity building</vt:lpstr>
      <vt:lpstr>NHP : CGWB support to the States</vt:lpstr>
      <vt:lpstr>NHP : What CGWB needs from States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Hydrology Project</dc:title>
  <dc:creator>Dr Suresh</dc:creator>
  <cp:lastModifiedBy>Dr Suresh</cp:lastModifiedBy>
  <cp:revision>84</cp:revision>
  <cp:lastPrinted>2015-09-05T07:30:18Z</cp:lastPrinted>
  <dcterms:created xsi:type="dcterms:W3CDTF">2015-09-05T05:56:55Z</dcterms:created>
  <dcterms:modified xsi:type="dcterms:W3CDTF">2015-09-12T12:31:21Z</dcterms:modified>
</cp:coreProperties>
</file>